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2AE18-6AFF-4CD5-924B-CED916C25CD7}" type="datetimeFigureOut">
              <a:rPr lang="en-US" smtClean="0"/>
              <a:t>9/18/2017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505CA-5C83-497D-A5CC-2D4320C4A163}" type="slidenum">
              <a:rPr lang="en-IN" smtClean="0"/>
              <a:t>‹#›</a:t>
            </a:fld>
            <a:endParaRPr lang="en-IN"/>
          </a:p>
        </p:txBody>
      </p:sp>
    </p:spTree>
    <p:extLst>
      <p:ext uri="{BB962C8B-B14F-4D97-AF65-F5344CB8AC3E}">
        <p14:creationId xmlns:p14="http://schemas.microsoft.com/office/powerpoint/2010/main" val="86652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0EEB9-52BC-4FEE-BFB7-F0D6595CD455}"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0EEB9-52BC-4FEE-BFB7-F0D6595CD455}"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406402"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0EEB9-52BC-4FEE-BFB7-F0D6595CD455}"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0EEB9-52BC-4FEE-BFB7-F0D6595CD455}"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06402"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0EEB9-52BC-4FEE-BFB7-F0D6595CD455}"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3D8D61-BE12-43AE-8C29-45C430C0C94C}"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D24BF-C7D6-4F64-8164-16727FBEBAE5}"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98723-CC17-4631-98E2-BB45A47B2511}"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7F094C-BE66-48A3-B3E7-F46547F19AA2}" type="datetime1">
              <a:rPr lang="en-US" smtClean="0"/>
              <a:t>9/18/2017</a:t>
            </a:fld>
            <a:endParaRPr lang="en-US"/>
          </a:p>
        </p:txBody>
      </p:sp>
      <p:sp>
        <p:nvSpPr>
          <p:cNvPr id="6" name="Footer Placeholder 5"/>
          <p:cNvSpPr>
            <a:spLocks noGrp="1"/>
          </p:cNvSpPr>
          <p:nvPr>
            <p:ph type="ftr" sz="quarter" idx="11"/>
          </p:nvPr>
        </p:nvSpPr>
        <p:spPr/>
        <p:txBody>
          <a:bodyPr/>
          <a:lstStyle/>
          <a:p>
            <a:r>
              <a:rPr lang="en-US" smtClean="0"/>
              <a:t>PROF. DIPALI DAINE-KADAM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E0FBE9-5451-47BC-8DF4-9DB7841F9F6B}" type="datetime1">
              <a:rPr lang="en-US" smtClean="0"/>
              <a:t>9/18/2017</a:t>
            </a:fld>
            <a:endParaRPr lang="en-US"/>
          </a:p>
        </p:txBody>
      </p:sp>
      <p:sp>
        <p:nvSpPr>
          <p:cNvPr id="8" name="Footer Placeholder 7"/>
          <p:cNvSpPr>
            <a:spLocks noGrp="1"/>
          </p:cNvSpPr>
          <p:nvPr>
            <p:ph type="ftr" sz="quarter" idx="11"/>
          </p:nvPr>
        </p:nvSpPr>
        <p:spPr/>
        <p:txBody>
          <a:bodyPr/>
          <a:lstStyle/>
          <a:p>
            <a:r>
              <a:rPr lang="en-US" smtClean="0"/>
              <a:t>PROF. DIPALI DAINE-KADAM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8BF85C-0947-42F3-8CD4-634E40F61281}" type="datetime1">
              <a:rPr lang="en-US" smtClean="0"/>
              <a:t>9/18/2017</a:t>
            </a:fld>
            <a:endParaRPr lang="en-US"/>
          </a:p>
        </p:txBody>
      </p:sp>
      <p:sp>
        <p:nvSpPr>
          <p:cNvPr id="4" name="Footer Placeholder 3"/>
          <p:cNvSpPr>
            <a:spLocks noGrp="1"/>
          </p:cNvSpPr>
          <p:nvPr>
            <p:ph type="ftr" sz="quarter" idx="11"/>
          </p:nvPr>
        </p:nvSpPr>
        <p:spPr/>
        <p:txBody>
          <a:bodyPr/>
          <a:lstStyle/>
          <a:p>
            <a:r>
              <a:rPr lang="en-US" smtClean="0"/>
              <a:t>PROF. DIPALI DAINE-KADAM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2CF3E-CDC7-4FEF-85D7-54A5E99C1BAE}" type="datetime1">
              <a:rPr lang="en-US" smtClean="0"/>
              <a:t>9/18/2017</a:t>
            </a:fld>
            <a:endParaRPr lang="en-US"/>
          </a:p>
        </p:txBody>
      </p:sp>
      <p:sp>
        <p:nvSpPr>
          <p:cNvPr id="3" name="Footer Placeholder 2"/>
          <p:cNvSpPr>
            <a:spLocks noGrp="1"/>
          </p:cNvSpPr>
          <p:nvPr>
            <p:ph type="ftr" sz="quarter" idx="11"/>
          </p:nvPr>
        </p:nvSpPr>
        <p:spPr/>
        <p:txBody>
          <a:bodyPr/>
          <a:lstStyle/>
          <a:p>
            <a:r>
              <a:rPr lang="en-US" smtClean="0"/>
              <a:t>PROF. DIPALI DAINE-KADAM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4"/>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41BF5-D096-4C00-ADB1-DEA408DAA263}" type="datetime1">
              <a:rPr lang="en-US" smtClean="0"/>
              <a:t>9/18/2017</a:t>
            </a:fld>
            <a:endParaRPr lang="en-US"/>
          </a:p>
        </p:txBody>
      </p:sp>
      <p:sp>
        <p:nvSpPr>
          <p:cNvPr id="6" name="Footer Placeholder 5"/>
          <p:cNvSpPr>
            <a:spLocks noGrp="1"/>
          </p:cNvSpPr>
          <p:nvPr>
            <p:ph type="ftr" sz="quarter" idx="11"/>
          </p:nvPr>
        </p:nvSpPr>
        <p:spPr/>
        <p:txBody>
          <a:bodyPr/>
          <a:lstStyle/>
          <a:p>
            <a:r>
              <a:rPr lang="en-US" smtClean="0"/>
              <a:t>PROF. DIPALI DAINE-KADAM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FCEDB-7B07-458B-8E3C-34C3E4107F4A}" type="datetime1">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D0EEB9-52BC-4FEE-BFB7-F0D6595CD455}" type="datetime1">
              <a:rPr lang="en-US" smtClean="0"/>
              <a:t>9/18/2017</a:t>
            </a:fld>
            <a:endParaRPr lang="en-US"/>
          </a:p>
        </p:txBody>
      </p:sp>
      <p:sp>
        <p:nvSpPr>
          <p:cNvPr id="5" name="Footer Placeholder 4"/>
          <p:cNvSpPr>
            <a:spLocks noGrp="1"/>
          </p:cNvSpPr>
          <p:nvPr>
            <p:ph type="ftr" sz="quarter" idx="3"/>
          </p:nvPr>
        </p:nvSpPr>
        <p:spPr>
          <a:xfrm>
            <a:off x="508000"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PROF. DIPALI DAINE-KADAM</a:t>
            </a:r>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838200"/>
            <a:ext cx="5791200" cy="4087368"/>
          </a:xfrm>
        </p:spPr>
        <p:txBody>
          <a:bodyPr>
            <a:normAutofit fontScale="90000"/>
          </a:bodyPr>
          <a:lstStyle/>
          <a:p>
            <a:pPr algn="ctr"/>
            <a:r>
              <a:rPr lang="en-IN" sz="5400" u="sng" dirty="0" smtClean="0"/>
              <a:t>CHAPTER –VI</a:t>
            </a:r>
            <a:r>
              <a:rPr lang="en-IN" sz="5400" dirty="0" smtClean="0"/>
              <a:t/>
            </a:r>
            <a:br>
              <a:rPr lang="en-IN" sz="5400" dirty="0" smtClean="0"/>
            </a:br>
            <a:r>
              <a:rPr lang="en-IN" sz="5400" dirty="0" smtClean="0"/>
              <a:t/>
            </a:r>
            <a:br>
              <a:rPr lang="en-IN" sz="5400" dirty="0" smtClean="0"/>
            </a:br>
            <a:r>
              <a:rPr lang="en-IN" sz="6000" dirty="0" smtClean="0"/>
              <a:t>Agents OF SOCIALIZATION</a:t>
            </a:r>
            <a:r>
              <a:rPr lang="en-IN" sz="5400" dirty="0" smtClean="0"/>
              <a:t/>
            </a:r>
            <a:br>
              <a:rPr lang="en-IN" sz="5400" dirty="0" smtClean="0"/>
            </a:br>
            <a:endParaRPr lang="en-IN" sz="5400" dirty="0"/>
          </a:p>
        </p:txBody>
      </p:sp>
      <p:sp>
        <p:nvSpPr>
          <p:cNvPr id="3" name="Date Placeholder 2"/>
          <p:cNvSpPr>
            <a:spLocks noGrp="1"/>
          </p:cNvSpPr>
          <p:nvPr>
            <p:ph type="dt" sz="half" idx="10"/>
          </p:nvPr>
        </p:nvSpPr>
        <p:spPr>
          <a:xfrm>
            <a:off x="7140575" y="6557963"/>
            <a:ext cx="2003425" cy="227012"/>
          </a:xfrm>
        </p:spPr>
        <p:txBody>
          <a:bodyPr/>
          <a:lstStyle/>
          <a:p>
            <a:fld id="{ADCB409A-ADA3-4403-BC71-6BC40C7F21B4}" type="datetime1">
              <a:rPr lang="en-US" smtClean="0"/>
              <a:t>9/18/2017</a:t>
            </a:fld>
            <a:endParaRPr lang="en-US"/>
          </a:p>
        </p:txBody>
      </p:sp>
      <p:sp>
        <p:nvSpPr>
          <p:cNvPr id="5" name="Footer Placeholder 4"/>
          <p:cNvSpPr>
            <a:spLocks noGrp="1"/>
          </p:cNvSpPr>
          <p:nvPr>
            <p:ph type="ftr" sz="quarter" idx="11"/>
          </p:nvPr>
        </p:nvSpPr>
        <p:spPr>
          <a:xfrm>
            <a:off x="0" y="6557963"/>
            <a:ext cx="2927350" cy="228600"/>
          </a:xfrm>
        </p:spPr>
        <p:txBody>
          <a:bodyPr/>
          <a:lstStyle/>
          <a:p>
            <a:r>
              <a:rPr lang="en-US" smtClean="0"/>
              <a:t>PROF. DIPALI DAINE-KADAM</a:t>
            </a:r>
            <a:endParaRPr lang="en-US"/>
          </a:p>
        </p:txBody>
      </p:sp>
      <p:sp>
        <p:nvSpPr>
          <p:cNvPr id="4" name="Slide Number Placeholder 3"/>
          <p:cNvSpPr>
            <a:spLocks noGrp="1"/>
          </p:cNvSpPr>
          <p:nvPr>
            <p:ph type="sldNum" sz="quarter" idx="12"/>
          </p:nvPr>
        </p:nvSpPr>
        <p:spPr>
          <a:xfrm>
            <a:off x="8555038" y="6556375"/>
            <a:ext cx="588962" cy="228600"/>
          </a:xfrm>
        </p:spPr>
        <p:txBody>
          <a:bodyPr/>
          <a:lstStyle/>
          <a:p>
            <a:fld id="{B6F15528-21DE-4FAA-801E-634DDDAF4B2B}" type="slidenum">
              <a:rPr lang="en-US" smtClean="0"/>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7" y="4191000"/>
            <a:ext cx="35814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IN" sz="4000" b="1" dirty="0" smtClean="0">
                <a:solidFill>
                  <a:srgbClr val="92D050"/>
                </a:solidFill>
                <a:latin typeface="Bradley Hand ITC" pitchFamily="66" charset="0"/>
              </a:rPr>
              <a:t>SCHOOL  AS AN AGENT OF SOCIALIZATION</a:t>
            </a:r>
            <a:endParaRPr lang="en-IN" sz="4000" b="1" dirty="0">
              <a:solidFill>
                <a:srgbClr val="92D050"/>
              </a:solidFill>
              <a:latin typeface="Bradley Hand ITC" pitchFamily="66" charset="0"/>
            </a:endParaRPr>
          </a:p>
        </p:txBody>
      </p:sp>
      <p:sp>
        <p:nvSpPr>
          <p:cNvPr id="3" name="Content Placeholder 2"/>
          <p:cNvSpPr>
            <a:spLocks noGrp="1"/>
          </p:cNvSpPr>
          <p:nvPr>
            <p:ph idx="1"/>
          </p:nvPr>
        </p:nvSpPr>
        <p:spPr>
          <a:xfrm>
            <a:off x="508001" y="2160590"/>
            <a:ext cx="7492999" cy="3880773"/>
          </a:xfrm>
        </p:spPr>
        <p:txBody>
          <a:bodyPr>
            <a:normAutofit lnSpcReduction="10000"/>
          </a:bodyPr>
          <a:lstStyle/>
          <a:p>
            <a:pPr fontAlgn="t"/>
            <a:r>
              <a:rPr lang="en-IN" sz="2800" dirty="0" smtClean="0"/>
              <a:t>Through different activities school </a:t>
            </a:r>
            <a:r>
              <a:rPr lang="en-IN" sz="2800" dirty="0" smtClean="0"/>
              <a:t>help</a:t>
            </a:r>
            <a:r>
              <a:rPr lang="en-IN" sz="2800" dirty="0" smtClean="0"/>
              <a:t> in inculcating values of </a:t>
            </a:r>
            <a:r>
              <a:rPr lang="en-IN" sz="2800" b="1" dirty="0" smtClean="0">
                <a:solidFill>
                  <a:schemeClr val="accent5">
                    <a:lumMod val="75000"/>
                  </a:schemeClr>
                </a:solidFill>
              </a:rPr>
              <a:t>Patriotism</a:t>
            </a:r>
            <a:r>
              <a:rPr lang="en-IN" sz="2800" b="1" dirty="0" smtClean="0">
                <a:solidFill>
                  <a:schemeClr val="accent5">
                    <a:lumMod val="75000"/>
                  </a:schemeClr>
                </a:solidFill>
              </a:rPr>
              <a:t>, democracy, justice, honesty, and competition.</a:t>
            </a:r>
          </a:p>
          <a:p>
            <a:pPr fontAlgn="t"/>
            <a:r>
              <a:rPr lang="en-IN" sz="2800" dirty="0" smtClean="0"/>
              <a:t> Efforts are made to introduce correct attitudes about economic/ political system.</a:t>
            </a:r>
          </a:p>
          <a:p>
            <a:pPr fontAlgn="t"/>
            <a:r>
              <a:rPr lang="en-IN" sz="2800" b="1" dirty="0" smtClean="0">
                <a:solidFill>
                  <a:schemeClr val="accent5">
                    <a:lumMod val="75000"/>
                  </a:schemeClr>
                </a:solidFill>
              </a:rPr>
              <a:t>The school helps prepare individuals for a career and adult life.</a:t>
            </a:r>
          </a:p>
          <a:p>
            <a:endParaRPr lang="en-IN" sz="2800" dirty="0"/>
          </a:p>
        </p:txBody>
      </p:sp>
      <p:sp>
        <p:nvSpPr>
          <p:cNvPr id="5" name="Date Placeholder 4"/>
          <p:cNvSpPr>
            <a:spLocks noGrp="1"/>
          </p:cNvSpPr>
          <p:nvPr>
            <p:ph type="dt" sz="half" idx="10"/>
          </p:nvPr>
        </p:nvSpPr>
        <p:spPr/>
        <p:txBody>
          <a:bodyPr/>
          <a:lstStyle/>
          <a:p>
            <a:fld id="{0D3A83EB-3C4E-4D1E-8737-001290EB234B}" type="datetime1">
              <a:rPr lang="en-US" smtClean="0"/>
              <a:t>9/18/2017</a:t>
            </a:fld>
            <a:endParaRPr lang="en-US"/>
          </a:p>
        </p:txBody>
      </p:sp>
      <p:sp>
        <p:nvSpPr>
          <p:cNvPr id="7" name="Footer Placeholder 6"/>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fontScale="90000"/>
          </a:bodyPr>
          <a:lstStyle/>
          <a:p>
            <a:pPr algn="ctr"/>
            <a:r>
              <a:rPr lang="en-IN" dirty="0" smtClean="0">
                <a:solidFill>
                  <a:srgbClr val="92D050"/>
                </a:solidFill>
                <a:latin typeface="Berlin Sans FB Demi" pitchFamily="34" charset="0"/>
              </a:rPr>
              <a:t>PEER GROUP AS AN AGENT OF SOCIALIZATION</a:t>
            </a:r>
            <a:endParaRPr lang="en-IN" dirty="0">
              <a:solidFill>
                <a:srgbClr val="92D050"/>
              </a:solidFill>
              <a:latin typeface="Berlin Sans FB Demi" pitchFamily="34" charset="0"/>
            </a:endParaRPr>
          </a:p>
        </p:txBody>
      </p:sp>
      <p:sp>
        <p:nvSpPr>
          <p:cNvPr id="3" name="Content Placeholder 2"/>
          <p:cNvSpPr>
            <a:spLocks noGrp="1"/>
          </p:cNvSpPr>
          <p:nvPr>
            <p:ph idx="1"/>
          </p:nvPr>
        </p:nvSpPr>
        <p:spPr>
          <a:xfrm>
            <a:off x="457200" y="1609416"/>
            <a:ext cx="8229600" cy="5019984"/>
          </a:xfrm>
        </p:spPr>
        <p:txBody>
          <a:bodyPr>
            <a:normAutofit/>
          </a:bodyPr>
          <a:lstStyle/>
          <a:p>
            <a:pPr fontAlgn="t"/>
            <a:r>
              <a:rPr lang="en-IN" sz="2400" dirty="0" smtClean="0"/>
              <a:t>Peer group is the one whose members have </a:t>
            </a:r>
            <a:r>
              <a:rPr lang="en-IN" sz="2400" dirty="0" smtClean="0">
                <a:solidFill>
                  <a:schemeClr val="accent5">
                    <a:lumMod val="75000"/>
                  </a:schemeClr>
                </a:solidFill>
              </a:rPr>
              <a:t>interests, social position, and age in common. </a:t>
            </a:r>
          </a:p>
          <a:p>
            <a:pPr fontAlgn="t"/>
            <a:r>
              <a:rPr lang="en-IN" sz="2400" dirty="0" smtClean="0"/>
              <a:t>Unlike the family and the school, </a:t>
            </a:r>
            <a:r>
              <a:rPr lang="en-IN" sz="2400" dirty="0" smtClean="0">
                <a:solidFill>
                  <a:schemeClr val="accent5">
                    <a:lumMod val="75000"/>
                  </a:schemeClr>
                </a:solidFill>
              </a:rPr>
              <a:t>the peer group lets children escape the direct supervision of adults</a:t>
            </a:r>
            <a:r>
              <a:rPr lang="en-IN" sz="2400" dirty="0" smtClean="0">
                <a:solidFill>
                  <a:schemeClr val="accent6"/>
                </a:solidFill>
              </a:rPr>
              <a:t>. </a:t>
            </a:r>
          </a:p>
          <a:p>
            <a:pPr fontAlgn="t"/>
            <a:r>
              <a:rPr lang="en-IN" sz="2400" dirty="0" smtClean="0"/>
              <a:t>Among the peers, children learn how to form relationships on their own.</a:t>
            </a:r>
          </a:p>
          <a:p>
            <a:pPr fontAlgn="t"/>
            <a:r>
              <a:rPr lang="en-IN" sz="2400" dirty="0" smtClean="0">
                <a:solidFill>
                  <a:schemeClr val="accent5">
                    <a:lumMod val="75000"/>
                  </a:schemeClr>
                </a:solidFill>
              </a:rPr>
              <a:t>In a rapidly changing society, peer groups have great influence on individuals</a:t>
            </a:r>
            <a:r>
              <a:rPr lang="en-IN" sz="2400" dirty="0" smtClean="0">
                <a:solidFill>
                  <a:schemeClr val="accent6"/>
                </a:solidFill>
              </a:rPr>
              <a:t>.  </a:t>
            </a:r>
          </a:p>
          <a:p>
            <a:pPr fontAlgn="t"/>
            <a:r>
              <a:rPr lang="en-IN" sz="2400" dirty="0" smtClean="0"/>
              <a:t>The importance of peer groups typically peaks during adolescence, when young people begin to break form their families and thinks of themselves as adults.</a:t>
            </a:r>
          </a:p>
          <a:p>
            <a:pPr fontAlgn="t"/>
            <a:endParaRPr lang="en-IN" sz="2400" dirty="0" smtClean="0"/>
          </a:p>
          <a:p>
            <a:endParaRPr lang="en-IN" sz="2400" dirty="0"/>
          </a:p>
        </p:txBody>
      </p:sp>
      <p:sp>
        <p:nvSpPr>
          <p:cNvPr id="4" name="Date Placeholder 3"/>
          <p:cNvSpPr>
            <a:spLocks noGrp="1"/>
          </p:cNvSpPr>
          <p:nvPr>
            <p:ph type="dt" sz="half" idx="10"/>
          </p:nvPr>
        </p:nvSpPr>
        <p:spPr/>
        <p:txBody>
          <a:bodyPr/>
          <a:lstStyle/>
          <a:p>
            <a:fld id="{77BF8850-C78F-4A9E-8FF6-16EE413C8A6D}" type="datetime1">
              <a:rPr lang="en-US" smtClean="0"/>
              <a:t>9/18/2017</a:t>
            </a:fld>
            <a:endParaRPr lang="en-US"/>
          </a:p>
        </p:txBody>
      </p:sp>
      <p:sp>
        <p:nvSpPr>
          <p:cNvPr id="6" name="Footer Placeholder 5"/>
          <p:cNvSpPr>
            <a:spLocks noGrp="1"/>
          </p:cNvSpPr>
          <p:nvPr>
            <p:ph type="ftr" sz="quarter" idx="11"/>
          </p:nvPr>
        </p:nvSpPr>
        <p:spPr/>
        <p:txBody>
          <a:bodyPr/>
          <a:lstStyle/>
          <a:p>
            <a:r>
              <a:rPr lang="en-US" smtClean="0"/>
              <a:t>PROF. DIPALI DAINE-KADAM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IN" dirty="0" smtClean="0">
                <a:solidFill>
                  <a:srgbClr val="92D050"/>
                </a:solidFill>
                <a:latin typeface="Berlin Sans FB Demi" pitchFamily="34" charset="0"/>
              </a:rPr>
              <a:t>PEER GROUP AS AN AGENT OF SOCIALIZATION</a:t>
            </a:r>
            <a:endParaRPr lang="en-IN" dirty="0">
              <a:solidFill>
                <a:srgbClr val="92D050"/>
              </a:solidFill>
              <a:latin typeface="Berlin Sans FB Demi" pitchFamily="34" charset="0"/>
            </a:endParaRPr>
          </a:p>
        </p:txBody>
      </p:sp>
      <p:sp>
        <p:nvSpPr>
          <p:cNvPr id="3" name="Content Placeholder 2"/>
          <p:cNvSpPr>
            <a:spLocks noGrp="1"/>
          </p:cNvSpPr>
          <p:nvPr>
            <p:ph idx="1"/>
          </p:nvPr>
        </p:nvSpPr>
        <p:spPr>
          <a:xfrm>
            <a:off x="508001" y="1828800"/>
            <a:ext cx="7873999" cy="4212563"/>
          </a:xfrm>
        </p:spPr>
        <p:txBody>
          <a:bodyPr>
            <a:normAutofit/>
          </a:bodyPr>
          <a:lstStyle/>
          <a:p>
            <a:r>
              <a:rPr lang="en-IN" sz="2400" dirty="0" smtClean="0"/>
              <a:t>Neighbourhood and schools provide a variety of peer groups. </a:t>
            </a:r>
          </a:p>
          <a:p>
            <a:r>
              <a:rPr lang="en-IN" sz="2400" dirty="0" smtClean="0"/>
              <a:t>Peers are an important source of emotional support and companionship, but peer pressure can induce individuals to behave in ways they might ordinarily regard as wrong.</a:t>
            </a:r>
          </a:p>
          <a:p>
            <a:endParaRPr lang="en-IN" sz="2400" dirty="0"/>
          </a:p>
        </p:txBody>
      </p:sp>
      <p:sp>
        <p:nvSpPr>
          <p:cNvPr id="5" name="Date Placeholder 4"/>
          <p:cNvSpPr>
            <a:spLocks noGrp="1"/>
          </p:cNvSpPr>
          <p:nvPr>
            <p:ph type="dt" sz="half" idx="10"/>
          </p:nvPr>
        </p:nvSpPr>
        <p:spPr/>
        <p:txBody>
          <a:bodyPr/>
          <a:lstStyle/>
          <a:p>
            <a:fld id="{89E30F48-4277-4CDE-BD33-103363602A1C}" type="datetime1">
              <a:rPr lang="en-US" smtClean="0"/>
              <a:t>9/18/2017</a:t>
            </a:fld>
            <a:endParaRPr lang="en-US"/>
          </a:p>
        </p:txBody>
      </p:sp>
      <p:sp>
        <p:nvSpPr>
          <p:cNvPr id="7" name="Footer Placeholder 6"/>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 y="4268453"/>
            <a:ext cx="5181600" cy="257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fontScale="90000"/>
          </a:bodyPr>
          <a:lstStyle/>
          <a:p>
            <a:pPr algn="ctr"/>
            <a:r>
              <a:rPr lang="en-IN" dirty="0" smtClean="0">
                <a:solidFill>
                  <a:srgbClr val="92D050"/>
                </a:solidFill>
              </a:rPr>
              <a:t>MASS MEDIA AS AN AGENT OF SOCIALIZATION</a:t>
            </a:r>
            <a:endParaRPr lang="en-IN" dirty="0">
              <a:solidFill>
                <a:srgbClr val="92D050"/>
              </a:solidFill>
            </a:endParaRPr>
          </a:p>
        </p:txBody>
      </p:sp>
      <p:sp>
        <p:nvSpPr>
          <p:cNvPr id="3" name="Content Placeholder 2"/>
          <p:cNvSpPr>
            <a:spLocks noGrp="1"/>
          </p:cNvSpPr>
          <p:nvPr>
            <p:ph idx="1"/>
          </p:nvPr>
        </p:nvSpPr>
        <p:spPr>
          <a:xfrm>
            <a:off x="457200" y="1609416"/>
            <a:ext cx="7848600" cy="5019984"/>
          </a:xfrm>
        </p:spPr>
        <p:txBody>
          <a:bodyPr>
            <a:noAutofit/>
          </a:bodyPr>
          <a:lstStyle/>
          <a:p>
            <a:r>
              <a:rPr lang="en-IN" sz="2400" dirty="0" smtClean="0"/>
              <a:t>The  mass media are </a:t>
            </a:r>
            <a:r>
              <a:rPr lang="en-IN" sz="2400" b="1" i="1" dirty="0" smtClean="0">
                <a:solidFill>
                  <a:schemeClr val="accent5">
                    <a:lumMod val="75000"/>
                  </a:schemeClr>
                </a:solidFill>
              </a:rPr>
              <a:t>impersonal communication aimed at a vast audience.</a:t>
            </a:r>
          </a:p>
          <a:p>
            <a:r>
              <a:rPr lang="en-IN" sz="2400" i="1" dirty="0" smtClean="0"/>
              <a:t>Mass media arise as a technology </a:t>
            </a:r>
            <a:r>
              <a:rPr lang="en-IN" sz="2400" dirty="0" smtClean="0"/>
              <a:t>(first the newspapers and then radio, television, films, and the Internet) spreads information on a mass scale. </a:t>
            </a:r>
          </a:p>
          <a:p>
            <a:r>
              <a:rPr lang="en-IN" sz="2400" b="1" dirty="0" smtClean="0">
                <a:solidFill>
                  <a:schemeClr val="accent5">
                    <a:lumMod val="75000"/>
                  </a:schemeClr>
                </a:solidFill>
              </a:rPr>
              <a:t>The mass media have an enormous effect on our attitudes and behaviour, and on shaping people's opinion about issues as well as what they buy. </a:t>
            </a:r>
          </a:p>
          <a:p>
            <a:r>
              <a:rPr lang="en-IN" sz="2400" dirty="0" smtClean="0">
                <a:solidFill>
                  <a:schemeClr val="accent5">
                    <a:lumMod val="75000"/>
                  </a:schemeClr>
                </a:solidFill>
              </a:rPr>
              <a:t>Where television provides lot of entertainment, at the same time it is a big agent of socialization</a:t>
            </a:r>
            <a:r>
              <a:rPr lang="en-IN" sz="2400" dirty="0" smtClean="0"/>
              <a:t>.</a:t>
            </a:r>
          </a:p>
          <a:p>
            <a:pPr>
              <a:buNone/>
            </a:pPr>
            <a:endParaRPr lang="en-IN" sz="2400" dirty="0" smtClean="0"/>
          </a:p>
          <a:p>
            <a:pPr>
              <a:buNone/>
            </a:pPr>
            <a:endParaRPr lang="en-IN" sz="2400" dirty="0"/>
          </a:p>
        </p:txBody>
      </p:sp>
      <p:sp>
        <p:nvSpPr>
          <p:cNvPr id="4" name="Date Placeholder 3"/>
          <p:cNvSpPr>
            <a:spLocks noGrp="1"/>
          </p:cNvSpPr>
          <p:nvPr>
            <p:ph type="dt" sz="half" idx="10"/>
          </p:nvPr>
        </p:nvSpPr>
        <p:spPr/>
        <p:txBody>
          <a:bodyPr/>
          <a:lstStyle/>
          <a:p>
            <a:fld id="{AF57616D-AB67-4BF5-8D21-80556326835D}" type="datetime1">
              <a:rPr lang="en-US" smtClean="0"/>
              <a:t>9/18/2017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20040"/>
            <a:ext cx="7239000" cy="975360"/>
          </a:xfrm>
        </p:spPr>
        <p:txBody>
          <a:bodyPr>
            <a:normAutofit fontScale="90000"/>
          </a:bodyPr>
          <a:lstStyle/>
          <a:p>
            <a:pPr algn="ctr"/>
            <a:r>
              <a:rPr lang="en-IN" dirty="0" smtClean="0">
                <a:solidFill>
                  <a:srgbClr val="92D050"/>
                </a:solidFill>
              </a:rPr>
              <a:t>MASS MEDIA AS AN AGENT OF SOCIALIZATION</a:t>
            </a:r>
            <a:endParaRPr lang="en-IN" dirty="0">
              <a:solidFill>
                <a:srgbClr val="92D050"/>
              </a:solidFill>
            </a:endParaRPr>
          </a:p>
        </p:txBody>
      </p:sp>
      <p:sp>
        <p:nvSpPr>
          <p:cNvPr id="3" name="Content Placeholder 2"/>
          <p:cNvSpPr>
            <a:spLocks noGrp="1"/>
          </p:cNvSpPr>
          <p:nvPr>
            <p:ph idx="1"/>
          </p:nvPr>
        </p:nvSpPr>
        <p:spPr>
          <a:xfrm>
            <a:off x="457200" y="1524001"/>
            <a:ext cx="7467600" cy="4073986"/>
          </a:xfrm>
        </p:spPr>
        <p:txBody>
          <a:bodyPr>
            <a:normAutofit/>
          </a:bodyPr>
          <a:lstStyle/>
          <a:p>
            <a:r>
              <a:rPr lang="en-IN" sz="2200" dirty="0" smtClean="0"/>
              <a:t>The portrayal of human characters in different programs and in advertisements on television helps in projecting the gender perceptions </a:t>
            </a:r>
            <a:r>
              <a:rPr lang="en-IN" sz="2200" dirty="0" smtClean="0"/>
              <a:t>pre</a:t>
            </a:r>
          </a:p>
          <a:p>
            <a:r>
              <a:rPr lang="en-IN" sz="2200" dirty="0" smtClean="0"/>
              <a:t>valent </a:t>
            </a:r>
            <a:r>
              <a:rPr lang="en-IN" sz="2200" dirty="0" smtClean="0"/>
              <a:t>in the society, thereby helping in gender construction.</a:t>
            </a:r>
          </a:p>
          <a:p>
            <a:r>
              <a:rPr lang="en-IN" sz="2200" dirty="0" smtClean="0"/>
              <a:t>The same programs help in shaping attitudes, values and basic orientation of people in life. </a:t>
            </a:r>
            <a:endParaRPr lang="en-IN" sz="2200" dirty="0"/>
          </a:p>
        </p:txBody>
      </p:sp>
      <p:sp>
        <p:nvSpPr>
          <p:cNvPr id="5" name="Date Placeholder 4"/>
          <p:cNvSpPr>
            <a:spLocks noGrp="1"/>
          </p:cNvSpPr>
          <p:nvPr>
            <p:ph type="dt" sz="half" idx="10"/>
          </p:nvPr>
        </p:nvSpPr>
        <p:spPr/>
        <p:txBody>
          <a:bodyPr/>
          <a:lstStyle/>
          <a:p>
            <a:fld id="{28B1DA96-6220-43E6-AAA3-09B98BD71D59}" type="datetime1">
              <a:rPr lang="en-US" smtClean="0"/>
              <a:t>9/18/2017</a:t>
            </a:fld>
            <a:endParaRPr lang="en-US"/>
          </a:p>
        </p:txBody>
      </p:sp>
      <p:sp>
        <p:nvSpPr>
          <p:cNvPr id="7" name="Footer Placeholder 6"/>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886200"/>
            <a:ext cx="42672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58398723-CC17-4631-98E2-BB45A47B2511}" type="datetime1">
              <a:rPr lang="en-US" smtClean="0"/>
              <a:t>9/18/2017</a:t>
            </a:fld>
            <a:endParaRPr lang="en-US"/>
          </a:p>
        </p:txBody>
      </p:sp>
      <p:sp>
        <p:nvSpPr>
          <p:cNvPr id="5" name="Footer Placeholder 4"/>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88" y="762000"/>
            <a:ext cx="4194412"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495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6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 Elucidate the role of Media as an agency of Socialization. </a:t>
            </a:r>
            <a:endParaRPr lang="en-US" dirty="0" smtClean="0"/>
          </a:p>
          <a:p>
            <a:r>
              <a:rPr lang="en-US" dirty="0"/>
              <a:t>Describe the various agencies of socialization. </a:t>
            </a:r>
          </a:p>
        </p:txBody>
      </p:sp>
      <p:sp>
        <p:nvSpPr>
          <p:cNvPr id="5" name="Date Placeholder 4"/>
          <p:cNvSpPr>
            <a:spLocks noGrp="1"/>
          </p:cNvSpPr>
          <p:nvPr>
            <p:ph type="dt" sz="half" idx="10"/>
          </p:nvPr>
        </p:nvSpPr>
        <p:spPr/>
        <p:txBody>
          <a:bodyPr/>
          <a:lstStyle/>
          <a:p>
            <a:fld id="{58398723-CC17-4631-98E2-BB45A47B2511}" type="datetime1">
              <a:rPr lang="en-US" smtClean="0"/>
              <a:t>9/18/2017</a:t>
            </a:fld>
            <a:endParaRPr lang="en-US"/>
          </a:p>
        </p:txBody>
      </p:sp>
      <p:sp>
        <p:nvSpPr>
          <p:cNvPr id="4" name="Footer Placeholder 3"/>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8492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hrsbstaff.ednet.ns.ca/mskinner/Sociology/Socialization/agents_of_socialization_files/image001.gif"/>
          <p:cNvPicPr>
            <a:picLocks noChangeAspect="1" noChangeArrowheads="1"/>
          </p:cNvPicPr>
          <p:nvPr/>
        </p:nvPicPr>
        <p:blipFill>
          <a:blip r:embed="rId2"/>
          <a:srcRect/>
          <a:stretch>
            <a:fillRect/>
          </a:stretch>
        </p:blipFill>
        <p:spPr bwMode="auto">
          <a:xfrm>
            <a:off x="228600" y="0"/>
            <a:ext cx="8610600" cy="6858000"/>
          </a:xfrm>
          <a:prstGeom prst="rect">
            <a:avLst/>
          </a:prstGeom>
          <a:noFill/>
        </p:spPr>
      </p:pic>
      <p:sp>
        <p:nvSpPr>
          <p:cNvPr id="3" name="Date Placeholder 2"/>
          <p:cNvSpPr>
            <a:spLocks noGrp="1"/>
          </p:cNvSpPr>
          <p:nvPr>
            <p:ph type="dt" sz="half" idx="10"/>
          </p:nvPr>
        </p:nvSpPr>
        <p:spPr/>
        <p:txBody>
          <a:bodyPr/>
          <a:lstStyle/>
          <a:p>
            <a:fld id="{A2C29D61-3007-4207-9239-A1DF1461C5BF}" type="datetime1">
              <a:rPr lang="en-US" smtClean="0"/>
              <a:t>9/18/2017</a:t>
            </a:fld>
            <a:endParaRPr lang="en-US"/>
          </a:p>
        </p:txBody>
      </p:sp>
      <p:sp>
        <p:nvSpPr>
          <p:cNvPr id="6" name="Footer Placeholder 5"/>
          <p:cNvSpPr>
            <a:spLocks noGrp="1"/>
          </p:cNvSpPr>
          <p:nvPr>
            <p:ph type="ftr" sz="quarter" idx="11"/>
          </p:nvPr>
        </p:nvSpPr>
        <p:spPr/>
        <p:txBody>
          <a:bodyPr/>
          <a:lstStyle/>
          <a:p>
            <a:r>
              <a:rPr lang="en-US" smtClean="0"/>
              <a:t>PROF. DIPALI DAINE-KADAM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IN" dirty="0" smtClean="0"/>
              <a:t>DEFINING SOCIALIZATION</a:t>
            </a:r>
            <a:r>
              <a:rPr lang="en-IN" dirty="0" smtClean="0">
                <a:solidFill>
                  <a:schemeClr val="accent3">
                    <a:lumMod val="50000"/>
                  </a:schemeClr>
                </a:solidFill>
              </a:rPr>
              <a:t>....</a:t>
            </a:r>
            <a:endParaRPr lang="en-IN" dirty="0">
              <a:solidFill>
                <a:schemeClr val="accent3">
                  <a:lumMod val="50000"/>
                </a:schemeClr>
              </a:solidFill>
            </a:endParaRPr>
          </a:p>
        </p:txBody>
      </p:sp>
      <p:sp>
        <p:nvSpPr>
          <p:cNvPr id="3" name="Content Placeholder 2"/>
          <p:cNvSpPr>
            <a:spLocks noGrp="1"/>
          </p:cNvSpPr>
          <p:nvPr>
            <p:ph idx="1"/>
          </p:nvPr>
        </p:nvSpPr>
        <p:spPr>
          <a:xfrm>
            <a:off x="457200" y="1295400"/>
            <a:ext cx="8382000" cy="5160336"/>
          </a:xfrm>
        </p:spPr>
        <p:txBody>
          <a:bodyPr>
            <a:normAutofit/>
          </a:bodyPr>
          <a:lstStyle/>
          <a:p>
            <a:r>
              <a:rPr lang="en-IN" sz="2800" dirty="0" smtClean="0"/>
              <a:t>How do we learn to interact with other people? </a:t>
            </a:r>
            <a:r>
              <a:rPr lang="en-IN" sz="2800" b="1" dirty="0" smtClean="0"/>
              <a:t>Socialization is a lifelong process during which we learn about social expectations and how to interact with other people. </a:t>
            </a:r>
          </a:p>
          <a:p>
            <a:r>
              <a:rPr lang="en-IN" sz="2800" dirty="0" smtClean="0"/>
              <a:t>Nearly all of the behaviour that we consider to be 'human nature' is actually learned through socialization. And it is during socialization that we learn how to walk, talk, and feed ourselves, about behavioural norms that help us fit in to our society, and so much more.</a:t>
            </a:r>
            <a:endParaRPr lang="en-IN" sz="2800" dirty="0"/>
          </a:p>
        </p:txBody>
      </p:sp>
      <p:sp>
        <p:nvSpPr>
          <p:cNvPr id="4" name="Date Placeholder 3"/>
          <p:cNvSpPr>
            <a:spLocks noGrp="1"/>
          </p:cNvSpPr>
          <p:nvPr>
            <p:ph type="dt" sz="half" idx="10"/>
          </p:nvPr>
        </p:nvSpPr>
        <p:spPr/>
        <p:txBody>
          <a:bodyPr/>
          <a:lstStyle/>
          <a:p>
            <a:fld id="{45245041-E166-492E-BAEB-09289F4D02AB}" type="datetime1">
              <a:rPr lang="en-US" smtClean="0"/>
              <a:t>9/18/2017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20040"/>
            <a:ext cx="7239000" cy="822960"/>
          </a:xfrm>
        </p:spPr>
        <p:txBody>
          <a:bodyPr>
            <a:normAutofit/>
          </a:bodyPr>
          <a:lstStyle/>
          <a:p>
            <a:r>
              <a:rPr lang="en-IN" dirty="0" smtClean="0"/>
              <a:t>DEFINING SOCIALIZATION....</a:t>
            </a:r>
            <a:endParaRPr lang="en-IN" dirty="0"/>
          </a:p>
        </p:txBody>
      </p:sp>
      <p:sp>
        <p:nvSpPr>
          <p:cNvPr id="3" name="Content Placeholder 2"/>
          <p:cNvSpPr>
            <a:spLocks noGrp="1"/>
          </p:cNvSpPr>
          <p:nvPr>
            <p:ph idx="1"/>
          </p:nvPr>
        </p:nvSpPr>
        <p:spPr>
          <a:xfrm>
            <a:off x="457200" y="1676400"/>
            <a:ext cx="8077200" cy="4779336"/>
          </a:xfrm>
        </p:spPr>
        <p:txBody>
          <a:bodyPr>
            <a:normAutofit/>
          </a:bodyPr>
          <a:lstStyle/>
          <a:p>
            <a:pPr fontAlgn="t"/>
            <a:r>
              <a:rPr lang="en-IN" sz="2400" b="1" dirty="0" smtClean="0"/>
              <a:t>Socialization agents </a:t>
            </a:r>
            <a:r>
              <a:rPr lang="en-IN" sz="2400" dirty="0" smtClean="0"/>
              <a:t>are the sources from which we learn about society and ourselves. </a:t>
            </a:r>
          </a:p>
          <a:p>
            <a:pPr fontAlgn="t"/>
            <a:r>
              <a:rPr lang="en-IN" sz="2400" b="1" dirty="0" smtClean="0">
                <a:solidFill>
                  <a:schemeClr val="accent5">
                    <a:lumMod val="75000"/>
                  </a:schemeClr>
                </a:solidFill>
              </a:rPr>
              <a:t>People and groups that influence our self-concept, emotions, attitudes, and behaviour are called agents of socialization.</a:t>
            </a:r>
          </a:p>
          <a:p>
            <a:r>
              <a:rPr lang="en-IN" sz="2400" dirty="0" smtClean="0"/>
              <a:t>Socialization </a:t>
            </a:r>
            <a:r>
              <a:rPr lang="en-IN" sz="2400" dirty="0" smtClean="0"/>
              <a:t>occurs throughout our life, but some of the most important socialization occurs in childhood. So let's talk about the most influential agents of socialization. These are the people or groups responsible for our socialization during childhood - </a:t>
            </a:r>
            <a:r>
              <a:rPr lang="en-IN" sz="2400" dirty="0" smtClean="0">
                <a:solidFill>
                  <a:schemeClr val="accent5">
                    <a:lumMod val="75000"/>
                  </a:schemeClr>
                </a:solidFill>
              </a:rPr>
              <a:t>including family, school, peers, and mass media.</a:t>
            </a:r>
            <a:endParaRPr lang="en-IN" sz="2400" dirty="0">
              <a:solidFill>
                <a:schemeClr val="accent5">
                  <a:lumMod val="75000"/>
                </a:schemeClr>
              </a:solidFill>
            </a:endParaRPr>
          </a:p>
        </p:txBody>
      </p:sp>
      <p:sp>
        <p:nvSpPr>
          <p:cNvPr id="5" name="Date Placeholder 4"/>
          <p:cNvSpPr>
            <a:spLocks noGrp="1"/>
          </p:cNvSpPr>
          <p:nvPr>
            <p:ph type="dt" sz="half" idx="10"/>
          </p:nvPr>
        </p:nvSpPr>
        <p:spPr/>
        <p:txBody>
          <a:bodyPr/>
          <a:lstStyle/>
          <a:p>
            <a:fld id="{38D864B0-A068-48E6-ACA7-9628D7B342E9}" type="datetime1">
              <a:rPr lang="en-US" smtClean="0"/>
              <a:t>9/18/2017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en-IN" dirty="0" smtClean="0"/>
              <a:t>NEED FOR SOCIALIZATION</a:t>
            </a:r>
            <a:endParaRPr lang="en-IN" dirty="0"/>
          </a:p>
        </p:txBody>
      </p:sp>
      <p:sp>
        <p:nvSpPr>
          <p:cNvPr id="3" name="Content Placeholder 2"/>
          <p:cNvSpPr>
            <a:spLocks noGrp="1"/>
          </p:cNvSpPr>
          <p:nvPr>
            <p:ph idx="1"/>
          </p:nvPr>
        </p:nvSpPr>
        <p:spPr>
          <a:xfrm>
            <a:off x="457200" y="1600200"/>
            <a:ext cx="8229600" cy="4855536"/>
          </a:xfrm>
        </p:spPr>
        <p:txBody>
          <a:bodyPr>
            <a:normAutofit/>
          </a:bodyPr>
          <a:lstStyle/>
          <a:p>
            <a:r>
              <a:rPr lang="en-IN" sz="2800" dirty="0" smtClean="0"/>
              <a:t>Socialization consist </a:t>
            </a:r>
            <a:r>
              <a:rPr lang="en-IN" sz="2800" dirty="0" smtClean="0">
                <a:solidFill>
                  <a:schemeClr val="accent5">
                    <a:lumMod val="75000"/>
                  </a:schemeClr>
                </a:solidFill>
              </a:rPr>
              <a:t>of teaching each individual the culture which he must acquire and share, of making him a participating member in society.</a:t>
            </a:r>
          </a:p>
          <a:p>
            <a:r>
              <a:rPr lang="en-IN" sz="2800" b="1" dirty="0" smtClean="0">
                <a:solidFill>
                  <a:schemeClr val="accent5">
                    <a:lumMod val="75000"/>
                  </a:schemeClr>
                </a:solidFill>
              </a:rPr>
              <a:t>Socialization is a matter of learning and not of biological inheritance.</a:t>
            </a:r>
          </a:p>
          <a:p>
            <a:r>
              <a:rPr lang="en-IN" sz="2800" dirty="0" smtClean="0"/>
              <a:t>In the socialization process the individual learns the folkways, traditions and other patterns of culture as well as skills which will enable him to become a participating member of the human society.</a:t>
            </a:r>
            <a:endParaRPr lang="en-IN" sz="2800" dirty="0"/>
          </a:p>
        </p:txBody>
      </p:sp>
      <p:sp>
        <p:nvSpPr>
          <p:cNvPr id="4" name="Date Placeholder 3"/>
          <p:cNvSpPr>
            <a:spLocks noGrp="1"/>
          </p:cNvSpPr>
          <p:nvPr>
            <p:ph type="dt" sz="half" idx="10"/>
          </p:nvPr>
        </p:nvSpPr>
        <p:spPr/>
        <p:txBody>
          <a:bodyPr/>
          <a:lstStyle/>
          <a:p>
            <a:fld id="{46A34B6B-C898-4C75-AC6E-F517548B13EF}" type="datetime1">
              <a:rPr lang="en-US" smtClean="0"/>
              <a:t>9/18/2017</a:t>
            </a:fld>
            <a:endParaRPr lang="en-US"/>
          </a:p>
        </p:txBody>
      </p:sp>
      <p:sp>
        <p:nvSpPr>
          <p:cNvPr id="6" name="Footer Placeholder 5"/>
          <p:cNvSpPr>
            <a:spLocks noGrp="1"/>
          </p:cNvSpPr>
          <p:nvPr>
            <p:ph type="ftr" sz="quarter" idx="11"/>
          </p:nvPr>
        </p:nvSpPr>
        <p:spPr/>
        <p:txBody>
          <a:bodyPr/>
          <a:lstStyle/>
          <a:p>
            <a:r>
              <a:rPr lang="en-US" smtClean="0"/>
              <a:t>PROF. DIPALI DAINE-KADAM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990600"/>
          </a:xfrm>
        </p:spPr>
        <p:txBody>
          <a:bodyPr>
            <a:noAutofit/>
          </a:bodyPr>
          <a:lstStyle/>
          <a:p>
            <a:pPr algn="ctr"/>
            <a:r>
              <a:rPr lang="en-IN" sz="3600" dirty="0" smtClean="0">
                <a:latin typeface="Sitka Display" pitchFamily="2" charset="0"/>
              </a:rPr>
              <a:t>FAMILY AS AN AGENT OF SOCIALIZATION</a:t>
            </a:r>
            <a:endParaRPr lang="en-IN" sz="3600" dirty="0">
              <a:latin typeface="Sitka Display" pitchFamily="2" charset="0"/>
            </a:endParaRPr>
          </a:p>
        </p:txBody>
      </p:sp>
      <p:sp>
        <p:nvSpPr>
          <p:cNvPr id="3" name="Content Placeholder 2"/>
          <p:cNvSpPr>
            <a:spLocks noGrp="1"/>
          </p:cNvSpPr>
          <p:nvPr>
            <p:ph idx="1"/>
          </p:nvPr>
        </p:nvSpPr>
        <p:spPr>
          <a:xfrm>
            <a:off x="228600" y="1371600"/>
            <a:ext cx="8610600" cy="5181600"/>
          </a:xfrm>
        </p:spPr>
        <p:txBody>
          <a:bodyPr/>
          <a:lstStyle/>
          <a:p>
            <a:r>
              <a:rPr lang="en-IN" sz="2600" dirty="0" smtClean="0"/>
              <a:t>There is no better way to start than to talk about the role of family in our social development</a:t>
            </a:r>
            <a:r>
              <a:rPr lang="en-IN" sz="2600" dirty="0" smtClean="0">
                <a:solidFill>
                  <a:schemeClr val="accent5">
                    <a:lumMod val="75000"/>
                  </a:schemeClr>
                </a:solidFill>
              </a:rPr>
              <a:t>, as </a:t>
            </a:r>
            <a:r>
              <a:rPr lang="en-IN" sz="2600" b="1" dirty="0" smtClean="0">
                <a:solidFill>
                  <a:schemeClr val="accent5">
                    <a:lumMod val="75000"/>
                  </a:schemeClr>
                </a:solidFill>
              </a:rPr>
              <a:t>family</a:t>
            </a:r>
            <a:r>
              <a:rPr lang="en-IN" sz="2600" dirty="0" smtClean="0">
                <a:solidFill>
                  <a:schemeClr val="accent5">
                    <a:lumMod val="75000"/>
                  </a:schemeClr>
                </a:solidFill>
              </a:rPr>
              <a:t> is usually considered to be the most important agent of socialization. </a:t>
            </a:r>
          </a:p>
          <a:p>
            <a:r>
              <a:rPr lang="en-IN" sz="2600" dirty="0" smtClean="0"/>
              <a:t>As infants, we are completely dependent on others to survive. Our parents, or those who play the parent role, are responsible for teaching us to function and care for ourselves.</a:t>
            </a:r>
          </a:p>
          <a:p>
            <a:r>
              <a:rPr lang="en-IN" sz="2600" dirty="0" smtClean="0"/>
              <a:t>The family influences the child in the earliest stage of development. It is within the family that the child learns language and begins to internalize the norms and values.</a:t>
            </a:r>
            <a:endParaRPr lang="en-IN" sz="2600" dirty="0"/>
          </a:p>
        </p:txBody>
      </p:sp>
      <p:sp>
        <p:nvSpPr>
          <p:cNvPr id="4" name="Date Placeholder 3"/>
          <p:cNvSpPr>
            <a:spLocks noGrp="1"/>
          </p:cNvSpPr>
          <p:nvPr>
            <p:ph type="dt" sz="half" idx="10"/>
          </p:nvPr>
        </p:nvSpPr>
        <p:spPr/>
        <p:txBody>
          <a:bodyPr/>
          <a:lstStyle/>
          <a:p>
            <a:fld id="{99972065-9D02-4C6A-87F8-5F8AF7EB2348}" type="datetime1">
              <a:rPr lang="en-US" smtClean="0"/>
              <a:t>9/18/2017</a:t>
            </a:fld>
            <a:endParaRPr lang="en-US"/>
          </a:p>
        </p:txBody>
      </p:sp>
      <p:sp>
        <p:nvSpPr>
          <p:cNvPr id="6" name="Footer Placeholder 5"/>
          <p:cNvSpPr>
            <a:spLocks noGrp="1"/>
          </p:cNvSpPr>
          <p:nvPr>
            <p:ph type="ftr" sz="quarter" idx="11"/>
          </p:nvPr>
        </p:nvSpPr>
        <p:spPr/>
        <p:txBody>
          <a:bodyPr/>
          <a:lstStyle/>
          <a:p>
            <a:r>
              <a:rPr lang="en-US" smtClean="0"/>
              <a:t>PROF. DIPALI DAINE-KADAM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20040"/>
            <a:ext cx="7239000" cy="975360"/>
          </a:xfrm>
        </p:spPr>
        <p:txBody>
          <a:bodyPr>
            <a:noAutofit/>
          </a:bodyPr>
          <a:lstStyle/>
          <a:p>
            <a:pPr algn="ctr"/>
            <a:r>
              <a:rPr lang="en-IN" sz="3600" dirty="0" smtClean="0">
                <a:solidFill>
                  <a:srgbClr val="92D050"/>
                </a:solidFill>
                <a:latin typeface="Sitka Display" pitchFamily="2" charset="0"/>
              </a:rPr>
              <a:t>FAMILY AS AN AGENT OF SOCIALIZATION</a:t>
            </a:r>
            <a:endParaRPr lang="en-IN" sz="3600" dirty="0">
              <a:solidFill>
                <a:srgbClr val="92D050"/>
              </a:solidFill>
              <a:latin typeface="Sitka Display" pitchFamily="2" charset="0"/>
            </a:endParaRPr>
          </a:p>
        </p:txBody>
      </p:sp>
      <p:sp>
        <p:nvSpPr>
          <p:cNvPr id="3" name="Content Placeholder 2"/>
          <p:cNvSpPr>
            <a:spLocks noGrp="1"/>
          </p:cNvSpPr>
          <p:nvPr>
            <p:ph idx="1"/>
          </p:nvPr>
        </p:nvSpPr>
        <p:spPr>
          <a:xfrm>
            <a:off x="457200" y="1371600"/>
            <a:ext cx="8458200" cy="5084136"/>
          </a:xfrm>
        </p:spPr>
        <p:txBody>
          <a:bodyPr>
            <a:normAutofit/>
          </a:bodyPr>
          <a:lstStyle/>
          <a:p>
            <a:r>
              <a:rPr lang="en-IN" sz="2200" dirty="0" smtClean="0">
                <a:solidFill>
                  <a:schemeClr val="accent5">
                    <a:lumMod val="75000"/>
                  </a:schemeClr>
                </a:solidFill>
              </a:rPr>
              <a:t>The family is a primary group. The family teach us about close relationships, group life, and how to share resources</a:t>
            </a:r>
            <a:r>
              <a:rPr lang="en-IN" sz="2200" dirty="0" smtClean="0"/>
              <a:t>. Additionally, it provide us with our first system of </a:t>
            </a:r>
            <a:r>
              <a:rPr lang="en-IN" sz="2200" dirty="0" smtClean="0">
                <a:solidFill>
                  <a:schemeClr val="accent5">
                    <a:lumMod val="75000"/>
                  </a:schemeClr>
                </a:solidFill>
              </a:rPr>
              <a:t>values, norms, and beliefs - a system that is usually a reflection of their own social status, religion, ethnic group, and more.</a:t>
            </a:r>
          </a:p>
          <a:p>
            <a:r>
              <a:rPr lang="en-IN" sz="2200" dirty="0" smtClean="0"/>
              <a:t>Within the family, the child passes through several stages of socialization. At each stage, the family members transmit culture to the child in different ways:</a:t>
            </a:r>
            <a:endParaRPr lang="en-IN" sz="2200" dirty="0"/>
          </a:p>
        </p:txBody>
      </p:sp>
      <p:sp>
        <p:nvSpPr>
          <p:cNvPr id="5" name="Date Placeholder 4"/>
          <p:cNvSpPr>
            <a:spLocks noGrp="1"/>
          </p:cNvSpPr>
          <p:nvPr>
            <p:ph type="dt" sz="half" idx="10"/>
          </p:nvPr>
        </p:nvSpPr>
        <p:spPr/>
        <p:txBody>
          <a:bodyPr/>
          <a:lstStyle/>
          <a:p>
            <a:fld id="{2404EDBB-74FA-4787-95EE-B01B8DDDDC58}" type="datetime1">
              <a:rPr lang="en-US" smtClean="0"/>
              <a:t>9/18/2017</a:t>
            </a:fld>
            <a:endParaRPr lang="en-US"/>
          </a:p>
        </p:txBody>
      </p:sp>
      <p:sp>
        <p:nvSpPr>
          <p:cNvPr id="7" name="Footer Placeholder 6"/>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507" y="4495800"/>
            <a:ext cx="3587750" cy="209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20040"/>
            <a:ext cx="7239000" cy="975360"/>
          </a:xfrm>
        </p:spPr>
        <p:txBody>
          <a:bodyPr>
            <a:noAutofit/>
          </a:bodyPr>
          <a:lstStyle/>
          <a:p>
            <a:pPr algn="ctr"/>
            <a:r>
              <a:rPr lang="en-IN" sz="3600" dirty="0" smtClean="0">
                <a:solidFill>
                  <a:srgbClr val="92D050"/>
                </a:solidFill>
                <a:latin typeface="Sitka Display" pitchFamily="2" charset="0"/>
              </a:rPr>
              <a:t>FAMILY AS AN AGENT OF SOCIALIZATION</a:t>
            </a:r>
            <a:endParaRPr lang="en-IN" sz="3600" dirty="0">
              <a:solidFill>
                <a:srgbClr val="92D050"/>
              </a:solidFill>
              <a:latin typeface="Sitka Display" pitchFamily="2" charset="0"/>
            </a:endParaRPr>
          </a:p>
        </p:txBody>
      </p:sp>
      <p:sp>
        <p:nvSpPr>
          <p:cNvPr id="3" name="Content Placeholder 2"/>
          <p:cNvSpPr>
            <a:spLocks noGrp="1"/>
          </p:cNvSpPr>
          <p:nvPr>
            <p:ph idx="1"/>
          </p:nvPr>
        </p:nvSpPr>
        <p:spPr>
          <a:xfrm>
            <a:off x="457200" y="1371600"/>
            <a:ext cx="7543800" cy="5084136"/>
          </a:xfrm>
        </p:spPr>
        <p:txBody>
          <a:bodyPr>
            <a:normAutofit lnSpcReduction="10000"/>
          </a:bodyPr>
          <a:lstStyle/>
          <a:p>
            <a:r>
              <a:rPr lang="en-IN" sz="2400" b="1" dirty="0" smtClean="0"/>
              <a:t>At the infancy stage: </a:t>
            </a:r>
            <a:r>
              <a:rPr lang="en-IN" sz="2400" dirty="0" smtClean="0"/>
              <a:t>The child is socialized largely by the mother. Her role is primarily that of </a:t>
            </a:r>
            <a:r>
              <a:rPr lang="en-IN" sz="2400" b="1" dirty="0" smtClean="0">
                <a:solidFill>
                  <a:schemeClr val="accent5">
                    <a:lumMod val="75000"/>
                  </a:schemeClr>
                </a:solidFill>
              </a:rPr>
              <a:t>nurture and protection.</a:t>
            </a:r>
          </a:p>
          <a:p>
            <a:r>
              <a:rPr lang="en-IN" sz="2400" b="1" dirty="0" smtClean="0"/>
              <a:t>Stage of emergence of self: </a:t>
            </a:r>
            <a:r>
              <a:rPr lang="en-IN" sz="2400" b="1" dirty="0" smtClean="0">
                <a:solidFill>
                  <a:schemeClr val="accent5">
                    <a:lumMod val="75000"/>
                  </a:schemeClr>
                </a:solidFill>
              </a:rPr>
              <a:t>The child begins to become aware that he has to act according to the expectations of family.</a:t>
            </a:r>
            <a:r>
              <a:rPr lang="en-IN" sz="2400" dirty="0" smtClean="0"/>
              <a:t> He begins to develop moral ideas of good, bad, right &amp; wrong. Gradually, the self becomes differentiated from rest of the world.</a:t>
            </a:r>
          </a:p>
          <a:p>
            <a:r>
              <a:rPr lang="en-IN" sz="2400" b="1" dirty="0" smtClean="0"/>
              <a:t>Stage of role-learning: </a:t>
            </a:r>
            <a:r>
              <a:rPr lang="en-IN" sz="2400" dirty="0" smtClean="0"/>
              <a:t>The child gradually begins to learn different roles</a:t>
            </a:r>
            <a:r>
              <a:rPr lang="en-IN" sz="2400" b="1" dirty="0" smtClean="0">
                <a:solidFill>
                  <a:schemeClr val="accent5">
                    <a:lumMod val="75000"/>
                  </a:schemeClr>
                </a:solidFill>
              </a:rPr>
              <a:t>. He learns that all his family members as well himself perform variety of roles.</a:t>
            </a:r>
            <a:endParaRPr lang="en-IN" sz="2400" b="1" dirty="0">
              <a:solidFill>
                <a:schemeClr val="accent5">
                  <a:lumMod val="75000"/>
                </a:schemeClr>
              </a:solidFill>
            </a:endParaRPr>
          </a:p>
        </p:txBody>
      </p:sp>
      <p:sp>
        <p:nvSpPr>
          <p:cNvPr id="5" name="Date Placeholder 4"/>
          <p:cNvSpPr>
            <a:spLocks noGrp="1"/>
          </p:cNvSpPr>
          <p:nvPr>
            <p:ph type="dt" sz="half" idx="10"/>
          </p:nvPr>
        </p:nvSpPr>
        <p:spPr/>
        <p:txBody>
          <a:bodyPr/>
          <a:lstStyle/>
          <a:p>
            <a:fld id="{F5336FEA-E24A-4DF9-89D8-50D2140834BD}" type="datetime1">
              <a:rPr lang="en-US" smtClean="0"/>
              <a:t>9/18/2017</a:t>
            </a:fld>
            <a:endParaRPr lang="en-US"/>
          </a:p>
        </p:txBody>
      </p:sp>
      <p:sp>
        <p:nvSpPr>
          <p:cNvPr id="7" name="Footer Placeholder 6"/>
          <p:cNvSpPr>
            <a:spLocks noGrp="1"/>
          </p:cNvSpPr>
          <p:nvPr>
            <p:ph type="ftr" sz="quarter" idx="11"/>
          </p:nvPr>
        </p:nvSpPr>
        <p:spPr/>
        <p:txBody>
          <a:bodyPr/>
          <a:lstStyle/>
          <a:p>
            <a:r>
              <a:rPr lang="en-US" smtClean="0"/>
              <a:t>PROF. DIPALI DAINE-KADAM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pPr algn="ctr"/>
            <a:r>
              <a:rPr lang="en-IN" b="1" dirty="0" smtClean="0">
                <a:solidFill>
                  <a:srgbClr val="92D050"/>
                </a:solidFill>
                <a:latin typeface="Bradley Hand ITC" pitchFamily="66" charset="0"/>
              </a:rPr>
              <a:t>SCHOOL  AS AN AGENT OF SOCIALIZATION</a:t>
            </a:r>
            <a:endParaRPr lang="en-IN" b="1" dirty="0">
              <a:solidFill>
                <a:srgbClr val="92D050"/>
              </a:solidFill>
              <a:latin typeface="Bradley Hand ITC" pitchFamily="66" charset="0"/>
            </a:endParaRPr>
          </a:p>
        </p:txBody>
      </p:sp>
      <p:sp>
        <p:nvSpPr>
          <p:cNvPr id="3" name="Content Placeholder 2"/>
          <p:cNvSpPr>
            <a:spLocks noGrp="1"/>
          </p:cNvSpPr>
          <p:nvPr>
            <p:ph idx="1"/>
          </p:nvPr>
        </p:nvSpPr>
        <p:spPr>
          <a:xfrm>
            <a:off x="457200" y="1295400"/>
            <a:ext cx="7239000" cy="5257800"/>
          </a:xfrm>
        </p:spPr>
        <p:txBody>
          <a:bodyPr>
            <a:normAutofit/>
          </a:bodyPr>
          <a:lstStyle/>
          <a:p>
            <a:r>
              <a:rPr lang="en-IN" sz="2200" dirty="0" smtClean="0"/>
              <a:t>Schools socialize children by teaching them their formal curriculum but also a </a:t>
            </a:r>
            <a:r>
              <a:rPr lang="en-IN" sz="2200" b="1" dirty="0" smtClean="0">
                <a:solidFill>
                  <a:schemeClr val="accent5">
                    <a:lumMod val="75000"/>
                  </a:schemeClr>
                </a:solidFill>
              </a:rPr>
              <a:t>hidden curriculum</a:t>
            </a:r>
            <a:r>
              <a:rPr lang="en-IN" sz="2200" dirty="0" smtClean="0"/>
              <a:t>. </a:t>
            </a:r>
          </a:p>
          <a:p>
            <a:r>
              <a:rPr lang="en-IN" sz="2200" dirty="0" smtClean="0"/>
              <a:t>The formal curriculum is the “three Rs”: reading, writing, and arithmetic. But there is also a </a:t>
            </a:r>
            <a:r>
              <a:rPr lang="en-IN" sz="2200" b="1" i="1" dirty="0" smtClean="0"/>
              <a:t>hidden curriculum</a:t>
            </a:r>
            <a:r>
              <a:rPr lang="en-IN" sz="2200" dirty="0" smtClean="0"/>
              <a:t> that schools impart, </a:t>
            </a:r>
            <a:r>
              <a:rPr lang="en-IN" sz="2200" b="1" dirty="0" smtClean="0">
                <a:solidFill>
                  <a:schemeClr val="accent5">
                    <a:lumMod val="75000"/>
                  </a:schemeClr>
                </a:solidFill>
              </a:rPr>
              <a:t>and that is the cultural values of the society in which the schools are found.</a:t>
            </a:r>
          </a:p>
          <a:p>
            <a:r>
              <a:rPr lang="en-IN" sz="2200" dirty="0" smtClean="0"/>
              <a:t>Among the manifest functions, </a:t>
            </a:r>
            <a:r>
              <a:rPr lang="en-IN" sz="2200" b="1" dirty="0" smtClean="0">
                <a:solidFill>
                  <a:schemeClr val="accent5">
                    <a:lumMod val="75000"/>
                  </a:schemeClr>
                </a:solidFill>
              </a:rPr>
              <a:t>the schools teach children a wide range of knowledge and skills</a:t>
            </a:r>
            <a:r>
              <a:rPr lang="en-IN" sz="2200" dirty="0" smtClean="0"/>
              <a:t>. </a:t>
            </a:r>
          </a:p>
          <a:p>
            <a:endParaRPr lang="en-IN" sz="2200" dirty="0"/>
          </a:p>
        </p:txBody>
      </p:sp>
      <p:sp>
        <p:nvSpPr>
          <p:cNvPr id="4" name="Date Placeholder 3"/>
          <p:cNvSpPr>
            <a:spLocks noGrp="1"/>
          </p:cNvSpPr>
          <p:nvPr>
            <p:ph type="dt" sz="half" idx="10"/>
          </p:nvPr>
        </p:nvSpPr>
        <p:spPr/>
        <p:txBody>
          <a:bodyPr/>
          <a:lstStyle/>
          <a:p>
            <a:fld id="{C3FDC3CE-EB36-403A-9C0A-2593925DB9BD}" type="datetime1">
              <a:rPr lang="en-US" smtClean="0"/>
              <a:t>9/18/2017</a:t>
            </a:fld>
            <a:endParaRPr lang="en-US"/>
          </a:p>
        </p:txBody>
      </p:sp>
      <p:sp>
        <p:nvSpPr>
          <p:cNvPr id="6" name="Footer Placeholder 5"/>
          <p:cNvSpPr>
            <a:spLocks noGrp="1"/>
          </p:cNvSpPr>
          <p:nvPr>
            <p:ph type="ftr" sz="quarter" idx="11"/>
          </p:nvPr>
        </p:nvSpPr>
        <p:spPr/>
        <p:txBody>
          <a:bodyPr/>
          <a:lstStyle/>
          <a:p>
            <a:r>
              <a:rPr lang="en-US" smtClean="0"/>
              <a:t>PROF. DIPALI DAINE-KADAM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656" y="4648201"/>
            <a:ext cx="3960813" cy="22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tf00001240</Template>
  <TotalTime>296</TotalTime>
  <Words>517</Words>
  <Application>Microsoft Office PowerPoint</Application>
  <PresentationFormat>On-screen Show (4:3)</PresentationFormat>
  <Paragraphs>97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CHAPTER –VI  Agents OF SOCIALIZATION </vt:lpstr>
      <vt:lpstr>PowerPoint Presentation</vt:lpstr>
      <vt:lpstr>DEFINING SOCIALIZATION....</vt:lpstr>
      <vt:lpstr>DEFINING SOCIALIZATION....</vt:lpstr>
      <vt:lpstr>NEED FOR SOCIALIZATION</vt:lpstr>
      <vt:lpstr>FAMILY AS AN AGENT OF SOCIALIZATION</vt:lpstr>
      <vt:lpstr>FAMILY AS AN AGENT OF SOCIALIZATION</vt:lpstr>
      <vt:lpstr>FAMILY AS AN AGENT OF SOCIALIZATION</vt:lpstr>
      <vt:lpstr>SCHOOL  AS AN AGENT OF SOCIALIZATION</vt:lpstr>
      <vt:lpstr>SCHOOL  AS AN AGENT OF SOCIALIZATION</vt:lpstr>
      <vt:lpstr>PEER GROUP AS AN AGENT OF SOCIALIZATION</vt:lpstr>
      <vt:lpstr>PEER GROUP AS AN AGENT OF SOCIALIZATION</vt:lpstr>
      <vt:lpstr>MASS MEDIA AS AN AGENT OF SOCIALIZATION</vt:lpstr>
      <vt:lpstr>MASS MEDIA AS AN AGENT OF SOCIALIZATION</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OF SOCIALIZATION</dc:title>
  <dc:creator>dipali</dc:creator>
  <cp:lastModifiedBy>lenovo</cp:lastModifiedBy>
  <cp:revision>42</cp:revision>
  <dcterms:created xsi:type="dcterms:W3CDTF">2006-08-16T00:00:00Z</dcterms:created>
  <dcterms:modified xsi:type="dcterms:W3CDTF">2017-09-18T13:14:22Z</dcterms:modified>
</cp:coreProperties>
</file>